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 horzBarState="maximized">
    <p:restoredLeft sz="21040"/>
    <p:restoredTop sz="94660"/>
  </p:normalViewPr>
  <p:slideViewPr>
    <p:cSldViewPr snapToGrid="0">
      <p:cViewPr varScale="1">
        <p:scale>
          <a:sx n="63" d="100"/>
          <a:sy n="63" d="100"/>
        </p:scale>
        <p:origin x="732" y="56"/>
      </p:cViewPr>
      <p:guideLst>
        <p:guide orient="horz" pos="2156"/>
        <p:guide orient="horz" pos="2169"/>
        <p:guide pos="3837"/>
        <p:guide pos="25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2585" y="2258484"/>
            <a:ext cx="8945880" cy="1550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4800" b="0" spc="-292">
                <a:solidFill>
                  <a:schemeClr val="bg1"/>
                </a:solidFill>
              </a:rPr>
              <a:t>클라우드 시스템 기반 실시간</a:t>
            </a:r>
            <a:endParaRPr lang="ko-KR" altLang="en-US" sz="4800" b="0" spc="-292">
              <a:solidFill>
                <a:schemeClr val="bg1"/>
              </a:solidFill>
            </a:endParaRPr>
          </a:p>
          <a:p>
            <a:pPr algn="ctr">
              <a:defRPr lang="ko-KR" altLang="en-US"/>
            </a:pPr>
            <a:r>
              <a:rPr lang="ko-KR" altLang="en-US" sz="4800" b="0" spc="-292">
                <a:solidFill>
                  <a:schemeClr val="bg1"/>
                </a:solidFill>
              </a:rPr>
              <a:t> 차트 분석 제공하는 </a:t>
            </a:r>
            <a:r>
              <a:rPr lang="en-US" altLang="ko-KR" sz="4800" b="0" spc="-292">
                <a:solidFill>
                  <a:schemeClr val="bg1"/>
                </a:solidFill>
              </a:rPr>
              <a:t>IOT</a:t>
            </a:r>
            <a:r>
              <a:rPr lang="ko-KR" altLang="en-US" sz="4800" b="0" spc="-292">
                <a:solidFill>
                  <a:schemeClr val="bg1"/>
                </a:solidFill>
              </a:rPr>
              <a:t> 공기청정기</a:t>
            </a:r>
            <a:endParaRPr lang="ko-KR" altLang="en-US" sz="4800" b="0" spc="-292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862055" y="146074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35349" y="4252201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52060" y="4880667"/>
            <a:ext cx="184975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solidFill>
                  <a:schemeClr val="bg1"/>
                </a:solidFill>
              </a:rPr>
              <a:t>201778007 김용진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2720" y="142240"/>
            <a:ext cx="1299845" cy="265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2020</a:t>
            </a:r>
            <a:r>
              <a:rPr lang="ko-KR" altLang="en-US" sz="1200">
                <a:solidFill>
                  <a:schemeClr val="bg1"/>
                </a:solidFill>
              </a:rPr>
              <a:t>년도 하반기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2" y="101916"/>
            <a:ext cx="361688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공기청정기 시제품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118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3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959" y="1256410"/>
            <a:ext cx="3109013" cy="5351091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9503" y="1317477"/>
            <a:ext cx="5468812" cy="5447991"/>
          </a:xfrm>
          <a:prstGeom prst="rect">
            <a:avLst/>
          </a:prstGeom>
        </p:spPr>
      </p:pic>
      <p:sp>
        <p:nvSpPr>
          <p:cNvPr id="13" name="직사각형 8"/>
          <p:cNvSpPr/>
          <p:nvPr/>
        </p:nvSpPr>
        <p:spPr>
          <a:xfrm>
            <a:off x="4054549" y="2075248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5"/>
          <p:cNvSpPr txBox="1"/>
          <p:nvPr/>
        </p:nvSpPr>
        <p:spPr>
          <a:xfrm>
            <a:off x="4414241" y="2190221"/>
            <a:ext cx="1297305" cy="36119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공기청정기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8"/>
          <p:cNvSpPr/>
          <p:nvPr/>
        </p:nvSpPr>
        <p:spPr>
          <a:xfrm>
            <a:off x="3601506" y="4630083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02181" y="4745055"/>
            <a:ext cx="1811655" cy="35915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아두이노 회로도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376373" y="2249132"/>
            <a:ext cx="458392" cy="358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+mn-ea"/>
              </a:rPr>
              <a:t>&lt;&lt;</a:t>
            </a:r>
            <a:endParaRPr lang="ko-KR" altLang="en-US">
              <a:latin typeface="+mn-ea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5752978" y="4777263"/>
            <a:ext cx="458747" cy="364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1" y="101916"/>
            <a:ext cx="32073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공기청정기 필터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118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3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9392" y="1156887"/>
            <a:ext cx="8682260" cy="4918887"/>
          </a:xfrm>
          <a:prstGeom prst="rect">
            <a:avLst/>
          </a:prstGeom>
        </p:spPr>
      </p:pic>
      <p:sp>
        <p:nvSpPr>
          <p:cNvPr id="20" name="직사각형 8"/>
          <p:cNvSpPr/>
          <p:nvPr/>
        </p:nvSpPr>
        <p:spPr>
          <a:xfrm>
            <a:off x="4025722" y="6116697"/>
            <a:ext cx="432923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15"/>
          <p:cNvSpPr txBox="1"/>
          <p:nvPr/>
        </p:nvSpPr>
        <p:spPr>
          <a:xfrm>
            <a:off x="4251023" y="6231670"/>
            <a:ext cx="3939206" cy="36725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샤오미에서 판매중인 저가 필터 사용 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0" y="101916"/>
            <a:ext cx="44265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공기청정기 지능형 모드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118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3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3933" y="1857177"/>
            <a:ext cx="5722066" cy="4301614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7092000" y="2448000"/>
            <a:ext cx="4485600" cy="738000"/>
          </a:xfrm>
          <a:prstGeom prst="roundRect">
            <a:avLst>
              <a:gd name="adj" fmla="val 16667"/>
            </a:avLst>
          </a:prstGeom>
          <a:noFill/>
          <a:ln w="63500" algn="ctr">
            <a:solidFill>
              <a:schemeClr val="accent2">
                <a:lumMod val="80000"/>
                <a:lumOff val="20000"/>
              </a:schemeClr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7092000" y="3420000"/>
            <a:ext cx="4485600" cy="738000"/>
          </a:xfrm>
          <a:prstGeom prst="roundRect">
            <a:avLst>
              <a:gd name="adj" fmla="val 16667"/>
            </a:avLst>
          </a:prstGeom>
          <a:noFill/>
          <a:ln w="63500" algn="ctr">
            <a:solidFill>
              <a:srgbClr val="008000"/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"/>
          <p:cNvSpPr/>
          <p:nvPr/>
        </p:nvSpPr>
        <p:spPr>
          <a:xfrm>
            <a:off x="7092000" y="4392000"/>
            <a:ext cx="4485600" cy="738000"/>
          </a:xfrm>
          <a:prstGeom prst="roundRect">
            <a:avLst>
              <a:gd name="adj" fmla="val 16667"/>
            </a:avLst>
          </a:prstGeom>
          <a:noFill/>
          <a:ln w="63500" algn="ctr">
            <a:solidFill>
              <a:srgbClr val="cad141"/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"/>
          <p:cNvSpPr/>
          <p:nvPr/>
        </p:nvSpPr>
        <p:spPr>
          <a:xfrm>
            <a:off x="7092000" y="5364000"/>
            <a:ext cx="4485600" cy="738000"/>
          </a:xfrm>
          <a:prstGeom prst="roundRect">
            <a:avLst>
              <a:gd name="adj" fmla="val 16667"/>
            </a:avLst>
          </a:prstGeom>
          <a:noFill/>
          <a:ln w="63500" algn="ctr">
            <a:solidFill>
              <a:srgbClr val="ff0000"/>
            </a:solidFill>
            <a:round/>
          </a:ln>
          <a:effectLst>
            <a:softEdge rad="127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31" name=""/>
          <p:cNvGraphicFramePr>
            <a:graphicFrameLocks noGrp="1"/>
          </p:cNvGraphicFramePr>
          <p:nvPr/>
        </p:nvGraphicFramePr>
        <p:xfrm>
          <a:off x="7016400" y="1627200"/>
          <a:ext cx="4576160" cy="6438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44904"/>
                <a:gridCol w="1143752"/>
                <a:gridCol w="1143752"/>
                <a:gridCol w="1143752"/>
              </a:tblGrid>
              <a:tr h="45719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accent5"/>
                          </a:solidFill>
                        </a:rPr>
                        <a:t>미세먼지상태</a:t>
                      </a:r>
                      <a:endParaRPr lang="ko-KR" altLang="en-US">
                        <a:solidFill>
                          <a:schemeClr val="accent5"/>
                        </a:solidFill>
                      </a:endParaRPr>
                    </a:p>
                  </a:txBody>
                  <a:tcPr marL="91440" marR="91440"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accent5"/>
                          </a:solidFill>
                        </a:rPr>
                        <a:t>미세먼지농도</a:t>
                      </a:r>
                      <a:endParaRPr lang="ko-KR" altLang="en-US">
                        <a:solidFill>
                          <a:schemeClr val="accent5"/>
                        </a:solidFill>
                      </a:endParaRPr>
                    </a:p>
                  </a:txBody>
                  <a:tcPr marL="91440" marR="91440"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>
                          <a:solidFill>
                            <a:schemeClr val="accent5"/>
                          </a:solidFill>
                        </a:rPr>
                        <a:t>LED</a:t>
                      </a:r>
                      <a:r>
                        <a:rPr lang="ko-KR" altLang="en-US">
                          <a:solidFill>
                            <a:schemeClr val="accent5"/>
                          </a:solidFill>
                        </a:rPr>
                        <a:t>색상</a:t>
                      </a:r>
                      <a:endParaRPr lang="ko-KR" altLang="en-US">
                        <a:solidFill>
                          <a:schemeClr val="accent5"/>
                        </a:solidFill>
                      </a:endParaRPr>
                    </a:p>
                  </a:txBody>
                  <a:tcPr marL="91440" marR="91440">
                    <a:solidFill>
                      <a:schemeClr val="bg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accent5"/>
                          </a:solidFill>
                        </a:rPr>
                        <a:t>팬 속도 </a:t>
                      </a:r>
                      <a:endParaRPr lang="ko-KR" altLang="en-US">
                        <a:solidFill>
                          <a:schemeClr val="accent5"/>
                        </a:solidFill>
                      </a:endParaRPr>
                    </a:p>
                  </a:txBody>
                  <a:tcPr marL="91440" marR="9144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8" name=""/>
          <p:cNvGrpSpPr/>
          <p:nvPr/>
        </p:nvGrpSpPr>
        <p:grpSpPr>
          <a:xfrm rot="0">
            <a:off x="7210800" y="2635199"/>
            <a:ext cx="4186803" cy="315645"/>
            <a:chOff x="7311104" y="2635198"/>
            <a:chExt cx="4187298" cy="314852"/>
          </a:xfrm>
        </p:grpSpPr>
        <p:sp>
          <p:nvSpPr>
            <p:cNvPr id="33" name=""/>
            <p:cNvSpPr txBox="1"/>
            <p:nvPr/>
          </p:nvSpPr>
          <p:spPr>
            <a:xfrm>
              <a:off x="7311104" y="2636732"/>
              <a:ext cx="667639" cy="313318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p>
              <a:pPr algn="ctr">
                <a:defRPr lang="ko-KR" altLang="en-US"/>
              </a:pPr>
              <a:r>
                <a:rPr lang="ko-KR" altLang="en-US" sz="1500"/>
                <a:t>좋음</a:t>
              </a:r>
              <a:endParaRPr lang="ko-KR" altLang="en-US" sz="1500"/>
            </a:p>
          </p:txBody>
        </p:sp>
        <p:sp>
          <p:nvSpPr>
            <p:cNvPr id="35" name=""/>
            <p:cNvSpPr txBox="1"/>
            <p:nvPr/>
          </p:nvSpPr>
          <p:spPr>
            <a:xfrm>
              <a:off x="8319600" y="2635198"/>
              <a:ext cx="900000" cy="314852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0~30</a:t>
              </a:r>
              <a:endParaRPr lang="ko-KR" altLang="en-US" sz="1500"/>
            </a:p>
          </p:txBody>
        </p:sp>
        <p:sp>
          <p:nvSpPr>
            <p:cNvPr id="36" name=""/>
            <p:cNvSpPr txBox="1"/>
            <p:nvPr/>
          </p:nvSpPr>
          <p:spPr>
            <a:xfrm>
              <a:off x="9414003" y="2635198"/>
              <a:ext cx="900000" cy="314852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파랑</a:t>
              </a:r>
              <a:endParaRPr lang="ko-KR" altLang="en-US" sz="1500"/>
            </a:p>
          </p:txBody>
        </p:sp>
        <p:sp>
          <p:nvSpPr>
            <p:cNvPr id="37" name=""/>
            <p:cNvSpPr txBox="1"/>
            <p:nvPr/>
          </p:nvSpPr>
          <p:spPr>
            <a:xfrm>
              <a:off x="10598404" y="2635198"/>
              <a:ext cx="900000" cy="314852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0단계</a:t>
              </a:r>
              <a:endParaRPr lang="ko-KR" altLang="en-US" sz="1500"/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7210799" y="3603597"/>
            <a:ext cx="4186799" cy="318797"/>
            <a:chOff x="7311104" y="2635196"/>
            <a:chExt cx="4187298" cy="317197"/>
          </a:xfrm>
        </p:grpSpPr>
        <p:sp>
          <p:nvSpPr>
            <p:cNvPr id="40" name=""/>
            <p:cNvSpPr txBox="1"/>
            <p:nvPr/>
          </p:nvSpPr>
          <p:spPr>
            <a:xfrm>
              <a:off x="7311104" y="2636730"/>
              <a:ext cx="667638" cy="315662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보통</a:t>
              </a:r>
              <a:endParaRPr lang="ko-KR" altLang="en-US" sz="1500"/>
            </a:p>
          </p:txBody>
        </p:sp>
        <p:sp>
          <p:nvSpPr>
            <p:cNvPr id="41" name=""/>
            <p:cNvSpPr txBox="1"/>
            <p:nvPr/>
          </p:nvSpPr>
          <p:spPr>
            <a:xfrm>
              <a:off x="8319600" y="2635196"/>
              <a:ext cx="900001" cy="317197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31~80</a:t>
              </a:r>
              <a:endParaRPr lang="ko-KR" altLang="en-US" sz="1500"/>
            </a:p>
          </p:txBody>
        </p:sp>
        <p:sp>
          <p:nvSpPr>
            <p:cNvPr id="42" name=""/>
            <p:cNvSpPr txBox="1"/>
            <p:nvPr/>
          </p:nvSpPr>
          <p:spPr>
            <a:xfrm>
              <a:off x="9414001" y="2635196"/>
              <a:ext cx="900000" cy="317197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초록</a:t>
              </a:r>
              <a:endParaRPr lang="ko-KR" altLang="en-US" sz="1500"/>
            </a:p>
          </p:txBody>
        </p:sp>
        <p:sp>
          <p:nvSpPr>
            <p:cNvPr id="43" name=""/>
            <p:cNvSpPr txBox="1"/>
            <p:nvPr/>
          </p:nvSpPr>
          <p:spPr>
            <a:xfrm>
              <a:off x="10598402" y="2635196"/>
              <a:ext cx="900000" cy="317197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1단계</a:t>
              </a:r>
              <a:endParaRPr lang="ko-KR" altLang="en-US" sz="1500"/>
            </a:p>
          </p:txBody>
        </p:sp>
      </p:grpSp>
      <p:grpSp>
        <p:nvGrpSpPr>
          <p:cNvPr id="44" name=""/>
          <p:cNvGrpSpPr/>
          <p:nvPr/>
        </p:nvGrpSpPr>
        <p:grpSpPr>
          <a:xfrm rot="0">
            <a:off x="7210801" y="4586397"/>
            <a:ext cx="4186801" cy="317073"/>
            <a:chOff x="7311103" y="2635195"/>
            <a:chExt cx="4187300" cy="315480"/>
          </a:xfrm>
        </p:grpSpPr>
        <p:sp>
          <p:nvSpPr>
            <p:cNvPr id="45" name=""/>
            <p:cNvSpPr txBox="1"/>
            <p:nvPr/>
          </p:nvSpPr>
          <p:spPr>
            <a:xfrm>
              <a:off x="7311103" y="2636730"/>
              <a:ext cx="667639" cy="31394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나쁨</a:t>
              </a:r>
              <a:endParaRPr lang="ko-KR" altLang="en-US" sz="1500"/>
            </a:p>
          </p:txBody>
        </p:sp>
        <p:sp>
          <p:nvSpPr>
            <p:cNvPr id="46" name=""/>
            <p:cNvSpPr txBox="1"/>
            <p:nvPr/>
          </p:nvSpPr>
          <p:spPr>
            <a:xfrm>
              <a:off x="8319602" y="2635199"/>
              <a:ext cx="1078058" cy="31547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81~150</a:t>
              </a:r>
              <a:endParaRPr lang="ko-KR" altLang="en-US" sz="1500"/>
            </a:p>
          </p:txBody>
        </p:sp>
        <p:sp>
          <p:nvSpPr>
            <p:cNvPr id="47" name=""/>
            <p:cNvSpPr txBox="1"/>
            <p:nvPr/>
          </p:nvSpPr>
          <p:spPr>
            <a:xfrm>
              <a:off x="9414001" y="2635195"/>
              <a:ext cx="900000" cy="31548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노랑</a:t>
              </a:r>
              <a:endParaRPr lang="ko-KR" altLang="en-US" sz="1500"/>
            </a:p>
          </p:txBody>
        </p:sp>
        <p:sp>
          <p:nvSpPr>
            <p:cNvPr id="48" name=""/>
            <p:cNvSpPr txBox="1"/>
            <p:nvPr/>
          </p:nvSpPr>
          <p:spPr>
            <a:xfrm>
              <a:off x="10598404" y="2635195"/>
              <a:ext cx="900000" cy="31548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2단계</a:t>
              </a:r>
              <a:endParaRPr lang="ko-KR" altLang="en-US" sz="1500"/>
            </a:p>
          </p:txBody>
        </p:sp>
      </p:grpSp>
      <p:grpSp>
        <p:nvGrpSpPr>
          <p:cNvPr id="49" name=""/>
          <p:cNvGrpSpPr/>
          <p:nvPr/>
        </p:nvGrpSpPr>
        <p:grpSpPr>
          <a:xfrm rot="0">
            <a:off x="7209721" y="5595798"/>
            <a:ext cx="4157998" cy="319848"/>
            <a:chOff x="7339446" y="2632646"/>
            <a:chExt cx="4158962" cy="319053"/>
          </a:xfrm>
        </p:grpSpPr>
        <p:sp>
          <p:nvSpPr>
            <p:cNvPr id="50" name=""/>
            <p:cNvSpPr txBox="1"/>
            <p:nvPr/>
          </p:nvSpPr>
          <p:spPr>
            <a:xfrm>
              <a:off x="7339446" y="2632646"/>
              <a:ext cx="952532" cy="319052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매우나쁨</a:t>
              </a:r>
              <a:endParaRPr lang="ko-KR" altLang="en-US" sz="1500"/>
            </a:p>
          </p:txBody>
        </p:sp>
        <p:sp>
          <p:nvSpPr>
            <p:cNvPr id="51" name=""/>
            <p:cNvSpPr txBox="1"/>
            <p:nvPr/>
          </p:nvSpPr>
          <p:spPr>
            <a:xfrm>
              <a:off x="8319599" y="2635192"/>
              <a:ext cx="900000" cy="31650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150~</a:t>
              </a:r>
              <a:endParaRPr lang="ko-KR" altLang="en-US" sz="1500"/>
            </a:p>
          </p:txBody>
        </p:sp>
        <p:sp>
          <p:nvSpPr>
            <p:cNvPr id="52" name=""/>
            <p:cNvSpPr txBox="1"/>
            <p:nvPr/>
          </p:nvSpPr>
          <p:spPr>
            <a:xfrm>
              <a:off x="9414004" y="2635194"/>
              <a:ext cx="900000" cy="31650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빨강</a:t>
              </a:r>
              <a:endParaRPr lang="ko-KR" altLang="en-US" sz="1500"/>
            </a:p>
          </p:txBody>
        </p:sp>
        <p:sp>
          <p:nvSpPr>
            <p:cNvPr id="53" name=""/>
            <p:cNvSpPr txBox="1"/>
            <p:nvPr/>
          </p:nvSpPr>
          <p:spPr>
            <a:xfrm>
              <a:off x="10598406" y="2635193"/>
              <a:ext cx="900000" cy="31650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/>
                <a:t>3단계</a:t>
              </a:r>
              <a:endParaRPr lang="ko-KR" altLang="en-US" sz="15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0" y="101916"/>
            <a:ext cx="27120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클라우드 서버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118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4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12430" y="1258405"/>
            <a:ext cx="4167138" cy="2500283"/>
          </a:xfrm>
          <a:prstGeom prst="rect">
            <a:avLst/>
          </a:prstGeom>
        </p:spPr>
      </p:pic>
      <p:grpSp>
        <p:nvGrpSpPr>
          <p:cNvPr id="55" name=""/>
          <p:cNvGrpSpPr/>
          <p:nvPr/>
        </p:nvGrpSpPr>
        <p:grpSpPr>
          <a:xfrm rot="0">
            <a:off x="916800" y="4118569"/>
            <a:ext cx="5179200" cy="367161"/>
            <a:chOff x="6096000" y="2044434"/>
            <a:chExt cx="5179200" cy="367161"/>
          </a:xfrm>
        </p:grpSpPr>
        <p:pic>
          <p:nvPicPr>
            <p:cNvPr id="56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6000" y="2129835"/>
              <a:ext cx="230432" cy="230432"/>
            </a:xfrm>
            <a:prstGeom prst="rect">
              <a:avLst/>
            </a:prstGeom>
          </p:spPr>
        </p:pic>
        <p:sp>
          <p:nvSpPr>
            <p:cNvPr id="57" name="TextBox 8"/>
            <p:cNvSpPr txBox="1"/>
            <p:nvPr/>
          </p:nvSpPr>
          <p:spPr>
            <a:xfrm>
              <a:off x="6292800" y="2044434"/>
              <a:ext cx="4982400" cy="36716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0" spc="-220">
                  <a:solidFill>
                    <a:srgbClr val="393939"/>
                  </a:solidFill>
                  <a:latin typeface="+mn-ea"/>
                </a:rPr>
                <a:t>다양한 센서 값 측정 </a:t>
              </a:r>
              <a:endParaRPr lang="ko-KR" altLang="en-US" b="0" spc="-220">
                <a:solidFill>
                  <a:srgbClr val="393939"/>
                </a:solidFill>
                <a:latin typeface="+mn-ea"/>
              </a:endParaRPr>
            </a:p>
          </p:txBody>
        </p:sp>
      </p:grp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7999" y="5139969"/>
            <a:ext cx="230394" cy="231230"/>
          </a:xfrm>
          <a:prstGeom prst="rect">
            <a:avLst/>
          </a:prstGeom>
        </p:spPr>
      </p:pic>
      <p:sp>
        <p:nvSpPr>
          <p:cNvPr id="60" name="TextBox 8"/>
          <p:cNvSpPr txBox="1"/>
          <p:nvPr/>
        </p:nvSpPr>
        <p:spPr>
          <a:xfrm>
            <a:off x="1105048" y="5044315"/>
            <a:ext cx="7856433" cy="3661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b="0" spc="-220">
                <a:solidFill>
                  <a:srgbClr val="393939"/>
                </a:solidFill>
                <a:latin typeface="+mn-ea"/>
              </a:rPr>
              <a:t>수집된 센서 데이터를 기반으로 실내 공기질 실시간 모니터링 서비스 제공 및 분석  </a:t>
            </a:r>
            <a:endParaRPr lang="ko-KR" altLang="en-US" b="0" spc="-22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7999" y="5690768"/>
            <a:ext cx="230485" cy="231231"/>
          </a:xfrm>
          <a:prstGeom prst="rect">
            <a:avLst/>
          </a:prstGeom>
        </p:spPr>
      </p:pic>
      <p:sp>
        <p:nvSpPr>
          <p:cNvPr id="64" name="TextBox 8"/>
          <p:cNvSpPr txBox="1"/>
          <p:nvPr/>
        </p:nvSpPr>
        <p:spPr>
          <a:xfrm>
            <a:off x="1112445" y="5585398"/>
            <a:ext cx="4983555" cy="36888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b="0" spc="-220">
                <a:solidFill>
                  <a:srgbClr val="393939"/>
                </a:solidFill>
                <a:latin typeface="+mn-ea"/>
              </a:rPr>
              <a:t>자사 어플을 이용한 실시간 모니터링 가능  </a:t>
            </a:r>
            <a:endParaRPr lang="ko-KR" altLang="en-US" b="0" spc="-220">
              <a:solidFill>
                <a:srgbClr val="393939"/>
              </a:solidFill>
              <a:latin typeface="+mn-ea"/>
            </a:endParaRPr>
          </a:p>
        </p:txBody>
      </p:sp>
      <p:grpSp>
        <p:nvGrpSpPr>
          <p:cNvPr id="65" name=""/>
          <p:cNvGrpSpPr/>
          <p:nvPr/>
        </p:nvGrpSpPr>
        <p:grpSpPr>
          <a:xfrm rot="0">
            <a:off x="918000" y="4566597"/>
            <a:ext cx="5177999" cy="642645"/>
            <a:chOff x="6096000" y="2025133"/>
            <a:chExt cx="5176802" cy="644458"/>
          </a:xfrm>
        </p:grpSpPr>
        <p:pic>
          <p:nvPicPr>
            <p:cNvPr id="66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6000" y="2129835"/>
              <a:ext cx="230432" cy="230432"/>
            </a:xfrm>
            <a:prstGeom prst="rect">
              <a:avLst/>
            </a:prstGeom>
          </p:spPr>
        </p:pic>
        <p:sp>
          <p:nvSpPr>
            <p:cNvPr id="67" name="TextBox 8"/>
            <p:cNvSpPr txBox="1"/>
            <p:nvPr/>
          </p:nvSpPr>
          <p:spPr>
            <a:xfrm>
              <a:off x="6290397" y="2025133"/>
              <a:ext cx="4982405" cy="64445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0" spc="-220">
                  <a:solidFill>
                    <a:srgbClr val="393939"/>
                  </a:solidFill>
                  <a:latin typeface="+mn-ea"/>
                </a:rPr>
                <a:t>서버의 부하를 분산하여 안정적인 서비스 제공</a:t>
              </a:r>
              <a:endParaRPr lang="ko-KR" altLang="en-US" b="0" spc="-220">
                <a:solidFill>
                  <a:srgbClr val="393939"/>
                </a:solidFill>
                <a:latin typeface="+mn-ea"/>
              </a:endParaRPr>
            </a:p>
            <a:p>
              <a:pPr lvl="0">
                <a:defRPr lang="ko-KR" altLang="en-US"/>
              </a:pPr>
              <a:r>
                <a:rPr lang="ko-KR" altLang="en-US" b="0" spc="-220">
                  <a:solidFill>
                    <a:srgbClr val="393939"/>
                  </a:solidFill>
                  <a:latin typeface="+mn-ea"/>
                </a:rPr>
                <a:t>  </a:t>
              </a:r>
              <a:endParaRPr lang="ko-KR" altLang="en-US" b="0" spc="-220">
                <a:solidFill>
                  <a:srgbClr val="393939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095" y="101916"/>
            <a:ext cx="27362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6642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Part4 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644" y="1228458"/>
            <a:ext cx="7636476" cy="5320013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48637" y="2043255"/>
            <a:ext cx="3889425" cy="4044455"/>
          </a:xfrm>
          <a:prstGeom prst="rect">
            <a:avLst/>
          </a:prstGeom>
        </p:spPr>
      </p:pic>
      <p:sp>
        <p:nvSpPr>
          <p:cNvPr id="56" name="TextBox 2"/>
          <p:cNvSpPr txBox="1"/>
          <p:nvPr/>
        </p:nvSpPr>
        <p:spPr>
          <a:xfrm>
            <a:off x="875096" y="101916"/>
            <a:ext cx="46074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실시간 모니터링 및 알림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093" y="101916"/>
            <a:ext cx="34549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라즈베리파이 </a:t>
            </a:r>
            <a:r>
              <a:rPr lang="en-US" altLang="ko-KR" sz="3600" b="0" spc="-292">
                <a:solidFill>
                  <a:schemeClr val="bg1"/>
                </a:solidFill>
              </a:rPr>
              <a:t>DB</a:t>
            </a:r>
            <a:r>
              <a:rPr lang="ko-KR" altLang="en-US" sz="3600" b="0" spc="-292">
                <a:solidFill>
                  <a:schemeClr val="bg1"/>
                </a:solidFill>
              </a:rPr>
              <a:t> 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118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4 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334" y="1391006"/>
            <a:ext cx="6763463" cy="4767687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49652" y="1326379"/>
            <a:ext cx="5351294" cy="527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3" y="3105834"/>
            <a:ext cx="1111177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결 론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654050" cy="296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5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095" y="101916"/>
            <a:ext cx="30219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6546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Part5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6" name="TextBox 2"/>
          <p:cNvSpPr txBox="1"/>
          <p:nvPr/>
        </p:nvSpPr>
        <p:spPr>
          <a:xfrm>
            <a:off x="875094" y="101916"/>
            <a:ext cx="33882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시장 분석 경쟁성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graphicFrame>
        <p:nvGraphicFramePr>
          <p:cNvPr id="70" name=""/>
          <p:cNvGraphicFramePr>
            <a:graphicFrameLocks noGrp="1"/>
          </p:cNvGraphicFramePr>
          <p:nvPr/>
        </p:nvGraphicFramePr>
        <p:xfrm>
          <a:off x="853470" y="1664969"/>
          <a:ext cx="6088330" cy="32994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118653"/>
                <a:gridCol w="1849754"/>
                <a:gridCol w="2119923"/>
              </a:tblGrid>
              <a:tr h="53464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타 제품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본 제 품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클라우드 서비스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제공</a:t>
                      </a:r>
                      <a:r>
                        <a:rPr lang="en-US" altLang="ko-KR"/>
                        <a:t>x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제공ㅇ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모바일 서비스 제공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제공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제공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지능형서비스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본제품 보다 </a:t>
                      </a:r>
                      <a:br>
                        <a:rPr lang="ko-KR" altLang="en-US"/>
                      </a:br>
                      <a:r>
                        <a:rPr lang="ko-KR" altLang="en-US"/>
                        <a:t>원격제어 </a:t>
                      </a:r>
                      <a:br>
                        <a:rPr lang="ko-KR" altLang="en-US"/>
                      </a:br>
                      <a:r>
                        <a:rPr lang="ko-KR" altLang="en-US"/>
                        <a:t>음성인식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농도 따라 펜속도 조절 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공기 정화 성능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대등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대등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중요 부가서비스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제공</a:t>
                      </a:r>
                      <a:r>
                        <a:rPr lang="en-US" altLang="ko-KR"/>
                        <a:t>x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DB</a:t>
                      </a:r>
                      <a:r>
                        <a:rPr lang="ko-KR" altLang="en-US"/>
                        <a:t> 저장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가격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15~ 80만원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10만원 이하 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71" name=""/>
          <p:cNvSpPr/>
          <p:nvPr/>
        </p:nvSpPr>
        <p:spPr>
          <a:xfrm>
            <a:off x="7920000" y="1620000"/>
            <a:ext cx="3715200" cy="8460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"/>
          <p:cNvSpPr txBox="1"/>
          <p:nvPr/>
        </p:nvSpPr>
        <p:spPr>
          <a:xfrm>
            <a:off x="8004135" y="1812535"/>
            <a:ext cx="3560400" cy="47156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solidFill>
                  <a:schemeClr val="bg1"/>
                </a:solidFill>
              </a:rPr>
              <a:t> 대용량의 데이터 저장</a:t>
            </a:r>
            <a:endParaRPr lang="ko-KR" altLang="en-US" sz="2500">
              <a:solidFill>
                <a:schemeClr val="bg1"/>
              </a:solidFill>
            </a:endParaRPr>
          </a:p>
        </p:txBody>
      </p:sp>
      <p:sp>
        <p:nvSpPr>
          <p:cNvPr id="73" name=""/>
          <p:cNvSpPr/>
          <p:nvPr/>
        </p:nvSpPr>
        <p:spPr>
          <a:xfrm>
            <a:off x="7920000" y="3780000"/>
            <a:ext cx="3715200" cy="8460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"/>
          <p:cNvSpPr txBox="1"/>
          <p:nvPr/>
        </p:nvSpPr>
        <p:spPr>
          <a:xfrm>
            <a:off x="7964924" y="3917933"/>
            <a:ext cx="3560400" cy="47118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solidFill>
                  <a:schemeClr val="bg1"/>
                </a:solidFill>
              </a:rPr>
              <a:t>유지보수 용이</a:t>
            </a:r>
            <a:endParaRPr lang="ko-KR" altLang="en-US" sz="2500">
              <a:solidFill>
                <a:schemeClr val="bg1"/>
              </a:solidFill>
            </a:endParaRPr>
          </a:p>
        </p:txBody>
      </p:sp>
      <p:sp>
        <p:nvSpPr>
          <p:cNvPr id="75" name=""/>
          <p:cNvSpPr/>
          <p:nvPr/>
        </p:nvSpPr>
        <p:spPr>
          <a:xfrm>
            <a:off x="7920000" y="2700000"/>
            <a:ext cx="3715200" cy="8460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"/>
          <p:cNvSpPr txBox="1"/>
          <p:nvPr/>
        </p:nvSpPr>
        <p:spPr>
          <a:xfrm>
            <a:off x="7992000" y="2880401"/>
            <a:ext cx="3560400" cy="47049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solidFill>
                  <a:schemeClr val="bg1"/>
                </a:solidFill>
              </a:rPr>
              <a:t>합리적인 가격 </a:t>
            </a:r>
            <a:endParaRPr lang="ko-KR" altLang="en-US" sz="2500">
              <a:solidFill>
                <a:schemeClr val="bg1"/>
              </a:solidFill>
            </a:endParaRPr>
          </a:p>
        </p:txBody>
      </p:sp>
      <p:sp>
        <p:nvSpPr>
          <p:cNvPr id="77" name=""/>
          <p:cNvSpPr/>
          <p:nvPr/>
        </p:nvSpPr>
        <p:spPr>
          <a:xfrm>
            <a:off x="7920000" y="4860000"/>
            <a:ext cx="3715200" cy="8460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8" name=""/>
          <p:cNvSpPr txBox="1"/>
          <p:nvPr/>
        </p:nvSpPr>
        <p:spPr>
          <a:xfrm>
            <a:off x="8032693" y="5022166"/>
            <a:ext cx="3559154" cy="471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solidFill>
                  <a:schemeClr val="bg1"/>
                </a:solidFill>
              </a:rPr>
              <a:t>다양한 필터 장착</a:t>
            </a:r>
            <a:endParaRPr lang="ko-KR" altLang="en-US" sz="2500">
              <a:solidFill>
                <a:schemeClr val="bg1"/>
              </a:solidFill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863313" y="5024589"/>
            <a:ext cx="4247801" cy="36465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 lang="ko-KR" altLang="en-US"/>
            </a:pPr>
            <a:r>
              <a:rPr lang="ko-KR" altLang="en-US"/>
              <a:t>※ 다나와</a:t>
            </a:r>
            <a:r>
              <a:rPr lang="en-US" altLang="ko-KR"/>
              <a:t> IOT</a:t>
            </a:r>
            <a:r>
              <a:rPr lang="ko-KR" altLang="en-US"/>
              <a:t> 공기청정기 상위 10위 기준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095" y="101916"/>
            <a:ext cx="30219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6546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</a:t>
            </a:r>
            <a:r>
              <a:rPr lang="ko-KR" altLang="en-US" sz="1400">
                <a:solidFill>
                  <a:schemeClr val="bg1"/>
                </a:solidFill>
              </a:rPr>
              <a:t>6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6" name="TextBox 2"/>
          <p:cNvSpPr txBox="1"/>
          <p:nvPr/>
        </p:nvSpPr>
        <p:spPr>
          <a:xfrm>
            <a:off x="875094" y="101916"/>
            <a:ext cx="20452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기대 효과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57" name=""/>
          <p:cNvSpPr/>
          <p:nvPr/>
        </p:nvSpPr>
        <p:spPr>
          <a:xfrm>
            <a:off x="581292" y="2037243"/>
            <a:ext cx="11216355" cy="845677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9" name=""/>
          <p:cNvSpPr txBox="1"/>
          <p:nvPr/>
        </p:nvSpPr>
        <p:spPr>
          <a:xfrm>
            <a:off x="830541" y="2215281"/>
            <a:ext cx="10749918" cy="46886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2500">
                <a:solidFill>
                  <a:schemeClr val="bg1"/>
                </a:solidFill>
              </a:rPr>
              <a:t>고가의 대기업 공기청정기 시장에 대응하여 보급형 </a:t>
            </a:r>
            <a:r>
              <a:rPr lang="en-US" altLang="ko-KR" sz="2500">
                <a:solidFill>
                  <a:schemeClr val="bg1"/>
                </a:solidFill>
              </a:rPr>
              <a:t>IOT</a:t>
            </a:r>
            <a:r>
              <a:rPr lang="ko-KR" altLang="en-US" sz="2500">
                <a:solidFill>
                  <a:schemeClr val="bg1"/>
                </a:solidFill>
              </a:rPr>
              <a:t> 공기청정기 시장 개척</a:t>
            </a:r>
            <a:endParaRPr lang="ko-KR" altLang="en-US" sz="2500">
              <a:solidFill>
                <a:schemeClr val="bg1"/>
              </a:solidFill>
            </a:endParaRPr>
          </a:p>
        </p:txBody>
      </p:sp>
      <p:sp>
        <p:nvSpPr>
          <p:cNvPr id="60" name=""/>
          <p:cNvSpPr/>
          <p:nvPr/>
        </p:nvSpPr>
        <p:spPr>
          <a:xfrm>
            <a:off x="581292" y="3144049"/>
            <a:ext cx="11216355" cy="845677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1" name=""/>
          <p:cNvSpPr txBox="1"/>
          <p:nvPr/>
        </p:nvSpPr>
        <p:spPr>
          <a:xfrm>
            <a:off x="830541" y="3322086"/>
            <a:ext cx="10749918" cy="46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500">
                <a:solidFill>
                  <a:schemeClr val="bg1"/>
                </a:solidFill>
              </a:rPr>
              <a:t>IOT</a:t>
            </a:r>
            <a:r>
              <a:rPr lang="ko-KR" altLang="en-US" sz="2500">
                <a:solidFill>
                  <a:schemeClr val="bg1"/>
                </a:solidFill>
              </a:rPr>
              <a:t>, 모바일,</a:t>
            </a:r>
            <a:r>
              <a:rPr lang="en-US" altLang="ko-KR" sz="2500">
                <a:solidFill>
                  <a:schemeClr val="bg1"/>
                </a:solidFill>
              </a:rPr>
              <a:t> </a:t>
            </a:r>
            <a:r>
              <a:rPr lang="ko-KR" altLang="en-US" sz="2500">
                <a:solidFill>
                  <a:schemeClr val="bg1"/>
                </a:solidFill>
              </a:rPr>
              <a:t>클라우드</a:t>
            </a:r>
            <a:r>
              <a:rPr lang="en-US" altLang="ko-KR" sz="2500">
                <a:solidFill>
                  <a:schemeClr val="bg1"/>
                </a:solidFill>
              </a:rPr>
              <a:t> </a:t>
            </a:r>
            <a:r>
              <a:rPr lang="ko-KR" altLang="en-US" sz="2500">
                <a:solidFill>
                  <a:schemeClr val="bg1"/>
                </a:solidFill>
              </a:rPr>
              <a:t>기술과 가전기기의 융합으로 신기술 확보 </a:t>
            </a:r>
            <a:endParaRPr lang="ko-KR" altLang="en-US" sz="2500">
              <a:solidFill>
                <a:schemeClr val="bg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579600" y="4203113"/>
            <a:ext cx="11217600" cy="8460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"/>
          <p:cNvSpPr txBox="1"/>
          <p:nvPr/>
        </p:nvSpPr>
        <p:spPr>
          <a:xfrm>
            <a:off x="721040" y="5230149"/>
            <a:ext cx="10749918" cy="46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en-US" altLang="ko-KR" sz="2500">
              <a:solidFill>
                <a:schemeClr val="bg1"/>
              </a:solidFill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737072" y="4381408"/>
            <a:ext cx="10749918" cy="472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500">
                <a:solidFill>
                  <a:schemeClr val="bg1"/>
                </a:solidFill>
              </a:rPr>
              <a:t>DB</a:t>
            </a:r>
            <a:r>
              <a:rPr lang="ko-KR" altLang="en-US" sz="2500">
                <a:solidFill>
                  <a:schemeClr val="bg1"/>
                </a:solidFill>
              </a:rPr>
              <a:t> 이용하여  대용량의 데이터 저장</a:t>
            </a:r>
            <a:endParaRPr lang="ko-KR" altLang="en-US" sz="2500">
              <a:solidFill>
                <a:schemeClr val="bg1"/>
              </a:solidFill>
            </a:endParaRPr>
          </a:p>
        </p:txBody>
      </p:sp>
      <p:sp>
        <p:nvSpPr>
          <p:cNvPr id="68" name=""/>
          <p:cNvSpPr/>
          <p:nvPr/>
        </p:nvSpPr>
        <p:spPr>
          <a:xfrm>
            <a:off x="579600" y="5243513"/>
            <a:ext cx="11217600" cy="8460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"/>
          <p:cNvSpPr txBox="1"/>
          <p:nvPr/>
        </p:nvSpPr>
        <p:spPr>
          <a:xfrm>
            <a:off x="721041" y="5422927"/>
            <a:ext cx="10749918" cy="471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solidFill>
                  <a:schemeClr val="bg1"/>
                </a:solidFill>
              </a:rPr>
              <a:t>다양한 홈 </a:t>
            </a:r>
            <a:r>
              <a:rPr lang="en-US" altLang="ko-KR" sz="2500">
                <a:solidFill>
                  <a:schemeClr val="bg1"/>
                </a:solidFill>
              </a:rPr>
              <a:t>IOT</a:t>
            </a:r>
            <a:r>
              <a:rPr lang="ko-KR" altLang="en-US" sz="2500">
                <a:solidFill>
                  <a:schemeClr val="bg1"/>
                </a:solidFill>
              </a:rPr>
              <a:t> 기기와 연동하여 확장성 제공 </a:t>
            </a:r>
            <a:endParaRPr lang="ko-KR" altLang="en-US" sz="25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2525" y="2334384"/>
            <a:ext cx="4078015" cy="21892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3800" b="1">
                <a:solidFill>
                  <a:schemeClr val="bg1"/>
                </a:solidFill>
                <a:latin typeface="+mj-ea"/>
                <a:ea typeface="+mj-ea"/>
                <a:cs typeface="+mn-cs"/>
              </a:rPr>
              <a:t>Q&amp;A</a:t>
            </a:r>
            <a:endParaRPr lang="ko-KR" altLang="en-US" sz="13800" b="1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728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7342" y="259768"/>
            <a:ext cx="3933639" cy="64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  <a:latin typeface="+mj-ea"/>
                <a:ea typeface="+mj-ea"/>
                <a:cs typeface="+mn-cs"/>
              </a:rPr>
              <a:t>발 표 내 용</a:t>
            </a:r>
            <a:endParaRPr lang="ko-KR" altLang="en-US" sz="3600" b="0" spc="-292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619188" y="4075200"/>
            <a:ext cx="3251541" cy="698060"/>
            <a:chOff x="294626" y="3596639"/>
            <a:chExt cx="2856285" cy="697722"/>
          </a:xfrm>
        </p:grpSpPr>
        <p:sp>
          <p:nvSpPr>
            <p:cNvPr id="4" name="TextBox 3"/>
            <p:cNvSpPr txBox="1"/>
            <p:nvPr/>
          </p:nvSpPr>
          <p:spPr>
            <a:xfrm>
              <a:off x="294626" y="3596639"/>
              <a:ext cx="463046" cy="6977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000" b="1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4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4875" y="3688968"/>
              <a:ext cx="2426036" cy="52321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b="0" spc="-145">
                  <a:solidFill>
                    <a:srgbClr val="393939"/>
                  </a:solidFill>
                </a:rPr>
                <a:t> 클라우드 서버 </a:t>
              </a:r>
              <a:endParaRPr lang="ko-KR" altLang="en-US" sz="2800" b="0" spc="-145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619188" y="4795196"/>
            <a:ext cx="4191749" cy="698824"/>
            <a:chOff x="294629" y="3596635"/>
            <a:chExt cx="3469222" cy="697835"/>
          </a:xfrm>
        </p:grpSpPr>
        <p:sp>
          <p:nvSpPr>
            <p:cNvPr id="11" name="TextBox 10"/>
            <p:cNvSpPr txBox="1"/>
            <p:nvPr/>
          </p:nvSpPr>
          <p:spPr>
            <a:xfrm>
              <a:off x="294629" y="3596634"/>
              <a:ext cx="462642" cy="69783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000" b="1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5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316" y="3680092"/>
              <a:ext cx="2989534" cy="51926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b="0" spc="-145">
                  <a:solidFill>
                    <a:srgbClr val="393939"/>
                  </a:solidFill>
                </a:rPr>
                <a:t>시장분석 및 경쟁성</a:t>
              </a:r>
              <a:endParaRPr lang="ko-KR" altLang="en-US" sz="2800" b="0" spc="-145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619191" y="5515199"/>
            <a:ext cx="2869201" cy="696871"/>
            <a:chOff x="294631" y="3596638"/>
            <a:chExt cx="1860620" cy="695347"/>
          </a:xfrm>
        </p:grpSpPr>
        <p:sp>
          <p:nvSpPr>
            <p:cNvPr id="14" name="TextBox 13"/>
            <p:cNvSpPr txBox="1"/>
            <p:nvPr/>
          </p:nvSpPr>
          <p:spPr>
            <a:xfrm>
              <a:off x="294630" y="3596638"/>
              <a:ext cx="463031" cy="69534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000" b="1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6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900" y="3671211"/>
              <a:ext cx="1491350" cy="51318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b="0" spc="-145">
                  <a:solidFill>
                    <a:srgbClr val="393939"/>
                  </a:solidFill>
                </a:rPr>
                <a:t>기대효과</a:t>
              </a:r>
              <a:endParaRPr lang="ko-KR" altLang="en-US" sz="2800" b="0" spc="-145">
                <a:solidFill>
                  <a:srgbClr val="393939"/>
                </a:solidFill>
              </a:endParaRPr>
            </a:p>
          </p:txBody>
        </p:sp>
      </p:grpSp>
      <p:grpSp>
        <p:nvGrpSpPr>
          <p:cNvPr id="19" name="그룹 5"/>
          <p:cNvGrpSpPr/>
          <p:nvPr/>
        </p:nvGrpSpPr>
        <p:grpSpPr>
          <a:xfrm rot="0">
            <a:off x="619200" y="2635199"/>
            <a:ext cx="3485390" cy="697935"/>
            <a:chOff x="294636" y="3596638"/>
            <a:chExt cx="3486179" cy="697009"/>
          </a:xfrm>
        </p:grpSpPr>
        <p:sp>
          <p:nvSpPr>
            <p:cNvPr id="20" name="TextBox 3"/>
            <p:cNvSpPr txBox="1"/>
            <p:nvPr/>
          </p:nvSpPr>
          <p:spPr>
            <a:xfrm>
              <a:off x="294635" y="3596638"/>
              <a:ext cx="465693" cy="69700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000" b="1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2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1" name="TextBox 4"/>
            <p:cNvSpPr txBox="1"/>
            <p:nvPr/>
          </p:nvSpPr>
          <p:spPr>
            <a:xfrm>
              <a:off x="889968" y="3688969"/>
              <a:ext cx="2890846" cy="51987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b="0" spc="-145">
                  <a:solidFill>
                    <a:srgbClr val="393939"/>
                  </a:solidFill>
                </a:rPr>
                <a:t>작품 개요  </a:t>
              </a:r>
              <a:endParaRPr lang="ko-KR" altLang="en-US" sz="2800" b="0" spc="-145">
                <a:solidFill>
                  <a:srgbClr val="393939"/>
                </a:solidFill>
              </a:endParaRPr>
            </a:p>
          </p:txBody>
        </p:sp>
      </p:grpSp>
      <p:sp>
        <p:nvSpPr>
          <p:cNvPr id="22" name="TextBox 4"/>
          <p:cNvSpPr txBox="1"/>
          <p:nvPr/>
        </p:nvSpPr>
        <p:spPr>
          <a:xfrm>
            <a:off x="1251033" y="2773867"/>
            <a:ext cx="2944256" cy="519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2800" b="0" spc="-145">
              <a:solidFill>
                <a:srgbClr val="393939"/>
              </a:solidFill>
            </a:endParaRPr>
          </a:p>
        </p:txBody>
      </p:sp>
      <p:grpSp>
        <p:nvGrpSpPr>
          <p:cNvPr id="24" name="그룹 5"/>
          <p:cNvGrpSpPr/>
          <p:nvPr/>
        </p:nvGrpSpPr>
        <p:grpSpPr>
          <a:xfrm rot="0">
            <a:off x="620037" y="1915939"/>
            <a:ext cx="3539644" cy="700978"/>
            <a:chOff x="294592" y="3596606"/>
            <a:chExt cx="3539644" cy="700978"/>
          </a:xfrm>
        </p:grpSpPr>
        <p:sp>
          <p:nvSpPr>
            <p:cNvPr id="25" name="TextBox 3"/>
            <p:cNvSpPr txBox="1"/>
            <p:nvPr/>
          </p:nvSpPr>
          <p:spPr>
            <a:xfrm>
              <a:off x="294592" y="3596606"/>
              <a:ext cx="468411" cy="700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1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6" name="TextBox 4"/>
            <p:cNvSpPr txBox="1"/>
            <p:nvPr/>
          </p:nvSpPr>
          <p:spPr>
            <a:xfrm>
              <a:off x="889980" y="3688970"/>
              <a:ext cx="2944256" cy="520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b="0" spc="-145">
                  <a:solidFill>
                    <a:srgbClr val="393939"/>
                  </a:solidFill>
                </a:rPr>
                <a:t>배경 </a:t>
              </a:r>
              <a:endParaRPr lang="ko-KR" altLang="en-US" sz="2800" b="0" spc="-145">
                <a:solidFill>
                  <a:srgbClr val="393939"/>
                </a:solidFill>
              </a:endParaRPr>
            </a:p>
          </p:txBody>
        </p:sp>
      </p:grpSp>
      <p:grpSp>
        <p:nvGrpSpPr>
          <p:cNvPr id="28" name="그룹 5"/>
          <p:cNvGrpSpPr/>
          <p:nvPr/>
        </p:nvGrpSpPr>
        <p:grpSpPr>
          <a:xfrm rot="0">
            <a:off x="619196" y="3355191"/>
            <a:ext cx="4072987" cy="700650"/>
            <a:chOff x="294617" y="3596619"/>
            <a:chExt cx="2228066" cy="697960"/>
          </a:xfrm>
        </p:grpSpPr>
        <p:sp>
          <p:nvSpPr>
            <p:cNvPr id="29" name="TextBox 3"/>
            <p:cNvSpPr txBox="1"/>
            <p:nvPr/>
          </p:nvSpPr>
          <p:spPr>
            <a:xfrm>
              <a:off x="294616" y="3596618"/>
              <a:ext cx="464912" cy="6979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000" b="1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3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30" name="TextBox 4"/>
            <p:cNvSpPr txBox="1"/>
            <p:nvPr/>
          </p:nvSpPr>
          <p:spPr>
            <a:xfrm>
              <a:off x="630378" y="3670143"/>
              <a:ext cx="1892304" cy="51064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800" b="0" spc="-145">
                  <a:solidFill>
                    <a:srgbClr val="393939"/>
                  </a:solidFill>
                </a:rPr>
                <a:t>HW</a:t>
              </a:r>
              <a:r>
                <a:rPr lang="ko-KR" altLang="en-US" sz="2800" b="0" spc="-145">
                  <a:solidFill>
                    <a:srgbClr val="393939"/>
                  </a:solidFill>
                </a:rPr>
                <a:t> 구성도</a:t>
              </a:r>
              <a:endParaRPr lang="ko-KR" altLang="en-US" sz="2800" b="0" spc="-145">
                <a:solidFill>
                  <a:srgbClr val="393939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4885" y="3075057"/>
            <a:ext cx="2611755" cy="694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4000" b="0" spc="-285">
                <a:solidFill>
                  <a:schemeClr val="bg1"/>
                </a:solidFill>
              </a:rPr>
              <a:t>감사합니다.</a:t>
            </a:r>
            <a:endParaRPr lang="ko-KR" altLang="en-US" sz="4000" b="0" spc="-285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093" y="101916"/>
            <a:ext cx="123564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번외 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023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7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76492" y="2162708"/>
            <a:ext cx="5096586" cy="319132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093" y="101916"/>
            <a:ext cx="123564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번외 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023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7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60401" y="1923534"/>
            <a:ext cx="4772691" cy="356284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3" y="3105834"/>
            <a:ext cx="996877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배경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58825" cy="296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9975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배경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1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965" y="1400737"/>
            <a:ext cx="4809688" cy="5431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000" b="1" spc="-365">
                <a:ln w="12700" cap="flat" cmpd="sng" algn="ctr">
                  <a:solidFill>
                    <a:schemeClr val="accent1"/>
                  </a:solidFill>
                  <a:prstDash val="solid"/>
                  <a:miter/>
                </a:ln>
                <a:solidFill>
                  <a:schemeClr val="tx1"/>
                </a:solidFill>
                <a:latin typeface="+mn-ea"/>
              </a:rPr>
              <a:t>미세먼지 가볍게 생각해도 될까?</a:t>
            </a:r>
            <a:r>
              <a:rPr lang="ko-KR" altLang="en-US" sz="2400" b="0" spc="-292">
                <a:solidFill>
                  <a:srgbClr val="393939"/>
                </a:solidFill>
                <a:latin typeface="+mn-ea"/>
              </a:rPr>
              <a:t> </a:t>
            </a:r>
            <a:endParaRPr lang="ko-KR" altLang="en-US" sz="2400" b="0" spc="-292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2079" y="147529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4857" y="3690003"/>
            <a:ext cx="7334250" cy="1181100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5672" y="5156095"/>
            <a:ext cx="10506075" cy="676275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5984" y="2143528"/>
            <a:ext cx="6248400" cy="790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9975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배경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023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1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518" y="1264666"/>
            <a:ext cx="5695522" cy="4479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 spc="-292">
                <a:ln w="12700" cap="flat" cmpd="sng" algn="ctr">
                  <a:solidFill>
                    <a:schemeClr val="accent2"/>
                  </a:solidFill>
                  <a:prstDash val="solid"/>
                  <a:miter/>
                </a:ln>
                <a:solidFill>
                  <a:schemeClr val="tx1"/>
                </a:solidFill>
                <a:latin typeface="+mn-ea"/>
              </a:rPr>
              <a:t>실내활동 하는  한국인, 실내 미세먼지 영향은? </a:t>
            </a:r>
            <a:r>
              <a:rPr xmlns:mc="http://schemas.openxmlformats.org/markup-compatibility/2006" xmlns:hp="http://schemas.haansoft.com/office/presentation/8.0" lang="ko-KR" altLang="en-US" sz="2400" b="1" spc="-292" mc:Ignorable="hp" hp:hslEmbossed="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+mn-ea"/>
              </a:rPr>
              <a:t> </a:t>
            </a:r>
            <a:endParaRPr xmlns:mc="http://schemas.openxmlformats.org/markup-compatibility/2006" xmlns:hp="http://schemas.haansoft.com/office/presentation/8.0" lang="ko-KR" altLang="en-US" sz="2400" b="1" spc="-292" mc:Ignorable="hp" hp:hslEmbossed="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90596" y="1943991"/>
            <a:ext cx="4879132" cy="2363708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190" y="1902329"/>
            <a:ext cx="2123630" cy="2528131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10067" y="1461374"/>
            <a:ext cx="4857750" cy="962025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79828" y="2321340"/>
            <a:ext cx="4277884" cy="4217462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2748" y="4542764"/>
            <a:ext cx="6134299" cy="193236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9975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배경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6642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1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512" y="1264666"/>
            <a:ext cx="4695403" cy="4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 spc="-292">
                <a:ln w="12700" cap="flat" cmpd="sng" algn="ctr">
                  <a:solidFill>
                    <a:schemeClr val="accent1"/>
                  </a:solidFill>
                  <a:prstDash val="solid"/>
                  <a:miter/>
                </a:ln>
                <a:solidFill>
                  <a:schemeClr val="tx1"/>
                </a:solidFill>
                <a:latin typeface="+mn-ea"/>
              </a:rPr>
              <a:t>미세먼지 어떻게 대비해야 해야 할까?</a:t>
            </a:r>
            <a:r>
              <a:rPr xmlns:mc="http://schemas.openxmlformats.org/markup-compatibility/2006" xmlns:hp="http://schemas.haansoft.com/office/presentation/8.0" lang="ko-KR" altLang="en-US" sz="2400" b="1" spc="-292" mc:Ignorable="hp" hp:hslEmbossed="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</a:ln>
                <a:solidFill>
                  <a:schemeClr val="tx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400" b="1" spc="-292" mc:Ignorable="hp" hp:hslEmbossed="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+mn-ea"/>
              </a:rPr>
              <a:t> </a:t>
            </a:r>
            <a:endParaRPr xmlns:mc="http://schemas.openxmlformats.org/markup-compatibility/2006" xmlns:hp="http://schemas.haansoft.com/office/presentation/8.0" lang="ko-KR" altLang="en-US" sz="2400" b="1" spc="-292" mc:Ignorable="hp" hp:hslEmbossed="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6954" y="2032223"/>
            <a:ext cx="4034860" cy="3755719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2071" y="2448123"/>
            <a:ext cx="5281652" cy="2904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2" y="101916"/>
            <a:ext cx="198811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작품 개요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118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2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22976" y="2995336"/>
            <a:ext cx="1333856" cy="1333856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246" y="3097838"/>
            <a:ext cx="1338218" cy="887887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47653" y="1651461"/>
            <a:ext cx="1146309" cy="1146309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90646" y="4534236"/>
            <a:ext cx="1264478" cy="1264478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07850" y="3042779"/>
            <a:ext cx="1238970" cy="1238970"/>
          </a:xfrm>
          <a:prstGeom prst="rect">
            <a:avLst/>
          </a:prstGeom>
        </p:spPr>
      </p:pic>
      <p:grpSp>
        <p:nvGrpSpPr>
          <p:cNvPr id="58" name=""/>
          <p:cNvGrpSpPr/>
          <p:nvPr/>
        </p:nvGrpSpPr>
        <p:grpSpPr>
          <a:xfrm rot="0">
            <a:off x="6097200" y="2199946"/>
            <a:ext cx="5179200" cy="450570"/>
            <a:chOff x="6096000" y="1976400"/>
            <a:chExt cx="5179200" cy="450570"/>
          </a:xfrm>
        </p:grpSpPr>
        <p:pic>
          <p:nvPicPr>
            <p:cNvPr id="45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96000" y="2129835"/>
              <a:ext cx="230432" cy="230432"/>
            </a:xfrm>
            <a:prstGeom prst="rect">
              <a:avLst/>
            </a:prstGeom>
          </p:spPr>
        </p:pic>
        <p:sp>
          <p:nvSpPr>
            <p:cNvPr id="49" name="TextBox 8"/>
            <p:cNvSpPr txBox="1"/>
            <p:nvPr/>
          </p:nvSpPr>
          <p:spPr>
            <a:xfrm>
              <a:off x="6292800" y="1976400"/>
              <a:ext cx="4982400" cy="4505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0" spc="-220">
                  <a:solidFill>
                    <a:srgbClr val="393939"/>
                  </a:solidFill>
                  <a:latin typeface="+mn-ea"/>
                </a:rPr>
                <a:t>시중에 판매하는 공기청정기보다 저렴한 가격 제공</a:t>
              </a:r>
              <a:r>
                <a:rPr lang="ko-KR" altLang="en-US" sz="2400" b="0" spc="-292">
                  <a:solidFill>
                    <a:srgbClr val="393939"/>
                  </a:solidFill>
                  <a:latin typeface="+mn-ea"/>
                </a:rPr>
                <a:t>  </a:t>
              </a:r>
              <a:endParaRPr lang="ko-KR" altLang="en-US" sz="2400" b="0" spc="-292">
                <a:solidFill>
                  <a:srgbClr val="393939"/>
                </a:solidFill>
                <a:latin typeface="+mn-ea"/>
              </a:endParaRPr>
            </a:p>
          </p:txBody>
        </p:sp>
      </p:grpSp>
      <p:grpSp>
        <p:nvGrpSpPr>
          <p:cNvPr id="59" name=""/>
          <p:cNvGrpSpPr/>
          <p:nvPr/>
        </p:nvGrpSpPr>
        <p:grpSpPr>
          <a:xfrm rot="0">
            <a:off x="6096000" y="2919946"/>
            <a:ext cx="5180400" cy="641783"/>
            <a:chOff x="6096000" y="2547187"/>
            <a:chExt cx="5179200" cy="642767"/>
          </a:xfrm>
        </p:grpSpPr>
        <p:pic>
          <p:nvPicPr>
            <p:cNvPr id="52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96000" y="2700623"/>
              <a:ext cx="230432" cy="230432"/>
            </a:xfrm>
            <a:prstGeom prst="rect">
              <a:avLst/>
            </a:prstGeom>
          </p:spPr>
        </p:pic>
        <p:sp>
          <p:nvSpPr>
            <p:cNvPr id="53" name="TextBox 8"/>
            <p:cNvSpPr txBox="1"/>
            <p:nvPr/>
          </p:nvSpPr>
          <p:spPr>
            <a:xfrm>
              <a:off x="6292801" y="2547187"/>
              <a:ext cx="4982399" cy="64276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0" spc="-220">
                  <a:solidFill>
                    <a:srgbClr val="393939"/>
                  </a:solidFill>
                  <a:latin typeface="+mn-ea"/>
                </a:rPr>
                <a:t>클라우드 서비스(</a:t>
              </a:r>
              <a:r>
                <a:rPr lang="en-US" altLang="ko-KR" b="0" spc="-220">
                  <a:solidFill>
                    <a:srgbClr val="393939"/>
                  </a:solidFill>
                  <a:latin typeface="+mn-ea"/>
                </a:rPr>
                <a:t>Thing speak)</a:t>
              </a:r>
              <a:r>
                <a:rPr lang="ko-KR" altLang="en-US" b="0" spc="-220">
                  <a:solidFill>
                    <a:srgbClr val="393939"/>
                  </a:solidFill>
                  <a:latin typeface="+mn-ea"/>
                </a:rPr>
                <a:t>를 이용하여 </a:t>
              </a:r>
              <a:r>
                <a:rPr lang="en-US" altLang="ko-KR" b="0" spc="-220">
                  <a:solidFill>
                    <a:srgbClr val="393939"/>
                  </a:solidFill>
                  <a:latin typeface="+mn-ea"/>
                </a:rPr>
                <a:t>Real-time Line Chart </a:t>
              </a:r>
              <a:r>
                <a:rPr lang="ko-KR" altLang="en-US" b="0" spc="-220">
                  <a:solidFill>
                    <a:srgbClr val="393939"/>
                  </a:solidFill>
                  <a:latin typeface="+mn-ea"/>
                </a:rPr>
                <a:t>분석 서비스 제공  </a:t>
              </a:r>
              <a:endParaRPr lang="ko-KR" altLang="en-US" b="0" spc="-220">
                <a:solidFill>
                  <a:srgbClr val="393939"/>
                </a:solidFill>
                <a:latin typeface="+mn-ea"/>
              </a:endParaRPr>
            </a:p>
          </p:txBody>
        </p:sp>
      </p:grpSp>
      <p:grpSp>
        <p:nvGrpSpPr>
          <p:cNvPr id="60" name=""/>
          <p:cNvGrpSpPr/>
          <p:nvPr/>
        </p:nvGrpSpPr>
        <p:grpSpPr>
          <a:xfrm rot="0">
            <a:off x="6096000" y="3639945"/>
            <a:ext cx="5180400" cy="639344"/>
            <a:chOff x="6096000" y="3275564"/>
            <a:chExt cx="5179200" cy="639451"/>
          </a:xfrm>
        </p:grpSpPr>
        <p:pic>
          <p:nvPicPr>
            <p:cNvPr id="54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96000" y="3429000"/>
              <a:ext cx="230432" cy="230432"/>
            </a:xfrm>
            <a:prstGeom prst="rect">
              <a:avLst/>
            </a:prstGeom>
          </p:spPr>
        </p:pic>
        <p:sp>
          <p:nvSpPr>
            <p:cNvPr id="55" name="TextBox 8"/>
            <p:cNvSpPr txBox="1"/>
            <p:nvPr/>
          </p:nvSpPr>
          <p:spPr>
            <a:xfrm>
              <a:off x="6292800" y="3275564"/>
              <a:ext cx="4982399" cy="63945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0" spc="-220">
                  <a:solidFill>
                    <a:srgbClr val="393939"/>
                  </a:solidFill>
                  <a:latin typeface="+mn-ea"/>
                </a:rPr>
                <a:t>안드로이드 환경에서 실시간 온습도, 미세먼지 모니터링 서비스 제공  </a:t>
              </a:r>
              <a:endParaRPr lang="ko-KR" altLang="en-US" b="0" spc="-220">
                <a:solidFill>
                  <a:srgbClr val="393939"/>
                </a:solidFill>
                <a:latin typeface="+mn-ea"/>
              </a:endParaRPr>
            </a:p>
          </p:txBody>
        </p:sp>
      </p:grpSp>
      <p:grpSp>
        <p:nvGrpSpPr>
          <p:cNvPr id="61" name=""/>
          <p:cNvGrpSpPr/>
          <p:nvPr/>
        </p:nvGrpSpPr>
        <p:grpSpPr>
          <a:xfrm rot="0">
            <a:off x="6096000" y="4359944"/>
            <a:ext cx="5180402" cy="643247"/>
            <a:chOff x="6096000" y="3873055"/>
            <a:chExt cx="5179202" cy="642331"/>
          </a:xfrm>
        </p:grpSpPr>
        <p:pic>
          <p:nvPicPr>
            <p:cNvPr id="56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96000" y="4026493"/>
              <a:ext cx="230432" cy="230432"/>
            </a:xfrm>
            <a:prstGeom prst="rect">
              <a:avLst/>
            </a:prstGeom>
          </p:spPr>
        </p:pic>
        <p:sp>
          <p:nvSpPr>
            <p:cNvPr id="57" name="TextBox 8"/>
            <p:cNvSpPr txBox="1"/>
            <p:nvPr/>
          </p:nvSpPr>
          <p:spPr>
            <a:xfrm>
              <a:off x="6292804" y="3873055"/>
              <a:ext cx="4982399" cy="6423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0" spc="-220">
                  <a:solidFill>
                    <a:srgbClr val="393939"/>
                  </a:solidFill>
                  <a:latin typeface="+mn-ea"/>
                </a:rPr>
                <a:t>IFTTT</a:t>
              </a:r>
              <a:r>
                <a:rPr lang="ko-KR" altLang="en-US" b="0" spc="-220">
                  <a:solidFill>
                    <a:srgbClr val="393939"/>
                  </a:solidFill>
                  <a:latin typeface="+mn-ea"/>
                </a:rPr>
                <a:t> 앱을 이용하여 미세먼지 나쁨 수준 일시 푸시 알림 서비스 제공 </a:t>
              </a:r>
              <a:endParaRPr lang="ko-KR" altLang="en-US" b="0" spc="-220">
                <a:solidFill>
                  <a:srgbClr val="393939"/>
                </a:solidFill>
                <a:latin typeface="+mn-ea"/>
              </a:endParaRPr>
            </a:p>
          </p:txBody>
        </p:sp>
      </p:grpSp>
      <p:grpSp>
        <p:nvGrpSpPr>
          <p:cNvPr id="62" name=""/>
          <p:cNvGrpSpPr/>
          <p:nvPr/>
        </p:nvGrpSpPr>
        <p:grpSpPr>
          <a:xfrm rot="0">
            <a:off x="6096000" y="5079947"/>
            <a:ext cx="5180400" cy="385105"/>
            <a:chOff x="6096000" y="3873056"/>
            <a:chExt cx="5179202" cy="383869"/>
          </a:xfrm>
        </p:grpSpPr>
        <p:pic>
          <p:nvPicPr>
            <p:cNvPr id="63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96000" y="4026493"/>
              <a:ext cx="230432" cy="230432"/>
            </a:xfrm>
            <a:prstGeom prst="rect">
              <a:avLst/>
            </a:prstGeom>
          </p:spPr>
        </p:pic>
        <p:sp>
          <p:nvSpPr>
            <p:cNvPr id="64" name="TextBox 8"/>
            <p:cNvSpPr txBox="1"/>
            <p:nvPr/>
          </p:nvSpPr>
          <p:spPr>
            <a:xfrm>
              <a:off x="6292802" y="3873056"/>
              <a:ext cx="4982399" cy="36527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0" spc="-220">
                  <a:solidFill>
                    <a:srgbClr val="393939"/>
                  </a:solidFill>
                  <a:latin typeface="+mn-ea"/>
                </a:rPr>
                <a:t>DB</a:t>
              </a:r>
              <a:r>
                <a:rPr lang="ko-KR" altLang="en-US" b="0" spc="-220">
                  <a:solidFill>
                    <a:srgbClr val="393939"/>
                  </a:solidFill>
                  <a:latin typeface="+mn-ea"/>
                </a:rPr>
                <a:t> 이용해 </a:t>
              </a:r>
              <a:r>
                <a:rPr lang="en-US" altLang="ko-KR" b="0" spc="-220">
                  <a:solidFill>
                    <a:srgbClr val="393939"/>
                  </a:solidFill>
                  <a:latin typeface="+mn-ea"/>
                </a:rPr>
                <a:t>Thingspeak</a:t>
              </a:r>
              <a:r>
                <a:rPr lang="ko-KR" altLang="en-US" b="0" spc="-220">
                  <a:solidFill>
                    <a:srgbClr val="393939"/>
                  </a:solidFill>
                  <a:latin typeface="+mn-ea"/>
                </a:rPr>
                <a:t> 단점 보완 </a:t>
              </a:r>
              <a:endParaRPr lang="ko-KR" altLang="en-US" b="0" spc="-220">
                <a:solidFill>
                  <a:srgbClr val="393939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650"/>
          <a:stretch>
            <a:fillRect/>
          </a:stretch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2" y="3105834"/>
            <a:ext cx="2711378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시스템 구성도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11200" cy="296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3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endParaRPr lang="en-US" altLang="ko-KR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1" y="101916"/>
            <a:ext cx="289298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292">
                <a:solidFill>
                  <a:schemeClr val="bg1"/>
                </a:solidFill>
              </a:rPr>
              <a:t>시스템 구성도  </a:t>
            </a:r>
            <a:endParaRPr lang="ko-KR" altLang="en-US" sz="3600" b="0" spc="-292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118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bg1"/>
                </a:solidFill>
              </a:rPr>
              <a:t>Part </a:t>
            </a:r>
            <a:r>
              <a:rPr lang="ko-KR" altLang="en-US" sz="1400">
                <a:solidFill>
                  <a:schemeClr val="bg1"/>
                </a:solidFill>
              </a:rPr>
              <a:t>3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077" y="1127667"/>
            <a:ext cx="11933845" cy="5550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1340</ep:Words>
  <ep:PresentationFormat>와이드스크린</ep:PresentationFormat>
  <ep:Paragraphs>283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2020-09-07T02:34:06.000</dcterms:created>
  <dc:creator>Yu Saebyeol</dc:creator>
  <cp:lastModifiedBy>yong</cp:lastModifiedBy>
  <dcterms:modified xsi:type="dcterms:W3CDTF">2020-11-08T18:39:45.090</dcterms:modified>
  <cp:revision>55</cp:revision>
  <dc:title>PowerPoint 프레젠테이션</dc:title>
</cp:coreProperties>
</file>